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AE80C36-D28B-4EB1-815F-23EB280D781C}">
  <a:tblStyle styleId="{AAE80C36-D28B-4EB1-815F-23EB280D781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 name="Shape 1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1524800" y="67260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sp>
        <p:nvSpPr>
          <p:cNvPr id="10" name="Shape 10"/>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cxnSp>
        <p:nvCxnSpPr>
          <p:cNvPr id="11" name="Shape 11"/>
          <p:cNvCxnSpPr/>
          <p:nvPr/>
        </p:nvCxnSpPr>
        <p:spPr>
          <a:xfrm>
            <a:off x="4359601" y="2817463"/>
            <a:ext cx="424799" cy="0"/>
          </a:xfrm>
          <a:prstGeom prst="straightConnector1">
            <a:avLst/>
          </a:prstGeom>
          <a:noFill/>
          <a:ln cap="flat" cmpd="sng" w="38100">
            <a:solidFill>
              <a:schemeClr val="accent4"/>
            </a:solidFill>
            <a:prstDash val="solid"/>
            <a:round/>
            <a:headEnd len="med" w="med" type="none"/>
            <a:tailEnd len="med" w="med" type="none"/>
          </a:ln>
        </p:spPr>
      </p:cxnSp>
      <p:sp>
        <p:nvSpPr>
          <p:cNvPr id="12" name="Shape 12"/>
          <p:cNvSpPr txBox="1"/>
          <p:nvPr>
            <p:ph type="ctrTitle"/>
          </p:nvPr>
        </p:nvSpPr>
        <p:spPr>
          <a:xfrm>
            <a:off x="1680301" y="1188925"/>
            <a:ext cx="5783400" cy="1457399"/>
          </a:xfrm>
          <a:prstGeom prst="rect">
            <a:avLst/>
          </a:prstGeom>
        </p:spPr>
        <p:txBody>
          <a:bodyPr anchorCtr="0" anchor="b" bIns="91425" lIns="91425" rIns="91425" tIns="91425"/>
          <a:lstStyle>
            <a:lvl1pPr algn="ctr">
              <a:spcBef>
                <a:spcPts val="0"/>
              </a:spcBef>
              <a:buSzPct val="100000"/>
              <a:defRPr sz="4000"/>
            </a:lvl1pPr>
            <a:lvl2pPr algn="ctr">
              <a:spcBef>
                <a:spcPts val="0"/>
              </a:spcBef>
              <a:buSzPct val="100000"/>
              <a:defRPr sz="4000"/>
            </a:lvl2pPr>
            <a:lvl3pPr algn="ctr">
              <a:spcBef>
                <a:spcPts val="0"/>
              </a:spcBef>
              <a:buSzPct val="100000"/>
              <a:defRPr sz="4000"/>
            </a:lvl3pPr>
            <a:lvl4pPr algn="ctr">
              <a:spcBef>
                <a:spcPts val="0"/>
              </a:spcBef>
              <a:buSzPct val="100000"/>
              <a:defRPr sz="4000"/>
            </a:lvl4pPr>
            <a:lvl5pPr algn="ctr">
              <a:spcBef>
                <a:spcPts val="0"/>
              </a:spcBef>
              <a:buSzPct val="100000"/>
              <a:defRPr sz="4000"/>
            </a:lvl5pPr>
            <a:lvl6pPr algn="ctr">
              <a:spcBef>
                <a:spcPts val="0"/>
              </a:spcBef>
              <a:buSzPct val="100000"/>
              <a:defRPr sz="4000"/>
            </a:lvl6pPr>
            <a:lvl7pPr algn="ctr">
              <a:spcBef>
                <a:spcPts val="0"/>
              </a:spcBef>
              <a:buSzPct val="100000"/>
              <a:defRPr sz="4000"/>
            </a:lvl7pPr>
            <a:lvl8pPr algn="ctr">
              <a:spcBef>
                <a:spcPts val="0"/>
              </a:spcBef>
              <a:buSzPct val="100000"/>
              <a:defRPr sz="4000"/>
            </a:lvl8pPr>
            <a:lvl9pPr algn="ctr">
              <a:spcBef>
                <a:spcPts val="0"/>
              </a:spcBef>
              <a:buSzPct val="100000"/>
              <a:defRPr sz="4000"/>
            </a:lvl9pPr>
          </a:lstStyle>
          <a:p/>
        </p:txBody>
      </p:sp>
      <p:sp>
        <p:nvSpPr>
          <p:cNvPr id="13" name="Shape 13"/>
          <p:cNvSpPr txBox="1"/>
          <p:nvPr>
            <p:ph idx="1" type="subTitle"/>
          </p:nvPr>
        </p:nvSpPr>
        <p:spPr>
          <a:xfrm>
            <a:off x="1680301" y="3049450"/>
            <a:ext cx="5783400" cy="909000"/>
          </a:xfrm>
          <a:prstGeom prst="rect">
            <a:avLst/>
          </a:prstGeom>
        </p:spPr>
        <p:txBody>
          <a:bodyPr anchorCtr="0" anchor="t" bIns="91425" lIns="91425" rIns="91425" tIns="91425"/>
          <a:lstStyle>
            <a:lvl1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150" y="5076825"/>
            <a:ext cx="9143699" cy="66599"/>
          </a:xfrm>
          <a:prstGeom prst="rect">
            <a:avLst/>
          </a:prstGeom>
          <a:solidFill>
            <a:schemeClr val="accent4"/>
          </a:solidFill>
          <a:ln>
            <a:noFill/>
          </a:ln>
        </p:spPr>
        <p:txBody>
          <a:bodyPr anchorCtr="0" anchor="ctr" bIns="91425" lIns="91425" rIns="91425" tIns="91425">
            <a:noAutofit/>
          </a:bodyPr>
          <a:lstStyle/>
          <a:p>
            <a:pPr>
              <a:spcBef>
                <a:spcPts val="0"/>
              </a:spcBef>
              <a:buNone/>
            </a:pPr>
            <a:r>
              <a:t/>
            </a:r>
            <a:endParaRPr/>
          </a:p>
        </p:txBody>
      </p:sp>
      <p:sp>
        <p:nvSpPr>
          <p:cNvPr id="53" name="Shape 53"/>
          <p:cNvSpPr txBox="1"/>
          <p:nvPr>
            <p:ph type="title"/>
          </p:nvPr>
        </p:nvSpPr>
        <p:spPr>
          <a:xfrm>
            <a:off x="387900" y="1152450"/>
            <a:ext cx="8368200" cy="1538399"/>
          </a:xfrm>
          <a:prstGeom prst="rect">
            <a:avLst/>
          </a:prstGeom>
        </p:spPr>
        <p:txBody>
          <a:bodyPr anchorCtr="0" anchor="ctr" bIns="91425" lIns="91425" rIns="91425" tIns="91425"/>
          <a:lstStyle>
            <a:lvl1pPr algn="ctr">
              <a:spcBef>
                <a:spcPts val="0"/>
              </a:spcBef>
              <a:buClr>
                <a:schemeClr val="accent5"/>
              </a:buClr>
              <a:buSzPct val="100000"/>
              <a:defRPr sz="13000">
                <a:solidFill>
                  <a:schemeClr val="accent5"/>
                </a:solidFill>
              </a:defRPr>
            </a:lvl1pPr>
            <a:lvl2pPr algn="ctr">
              <a:spcBef>
                <a:spcPts val="0"/>
              </a:spcBef>
              <a:buClr>
                <a:schemeClr val="accent5"/>
              </a:buClr>
              <a:buSzPct val="100000"/>
              <a:defRPr sz="13000">
                <a:solidFill>
                  <a:schemeClr val="accent5"/>
                </a:solidFill>
              </a:defRPr>
            </a:lvl2pPr>
            <a:lvl3pPr algn="ctr">
              <a:spcBef>
                <a:spcPts val="0"/>
              </a:spcBef>
              <a:buClr>
                <a:schemeClr val="accent5"/>
              </a:buClr>
              <a:buSzPct val="100000"/>
              <a:defRPr sz="13000">
                <a:solidFill>
                  <a:schemeClr val="accent5"/>
                </a:solidFill>
              </a:defRPr>
            </a:lvl3pPr>
            <a:lvl4pPr algn="ctr">
              <a:spcBef>
                <a:spcPts val="0"/>
              </a:spcBef>
              <a:buClr>
                <a:schemeClr val="accent5"/>
              </a:buClr>
              <a:buSzPct val="100000"/>
              <a:defRPr sz="13000">
                <a:solidFill>
                  <a:schemeClr val="accent5"/>
                </a:solidFill>
              </a:defRPr>
            </a:lvl4pPr>
            <a:lvl5pPr algn="ctr">
              <a:spcBef>
                <a:spcPts val="0"/>
              </a:spcBef>
              <a:buClr>
                <a:schemeClr val="accent5"/>
              </a:buClr>
              <a:buSzPct val="100000"/>
              <a:defRPr sz="13000">
                <a:solidFill>
                  <a:schemeClr val="accent5"/>
                </a:solidFill>
              </a:defRPr>
            </a:lvl5pPr>
            <a:lvl6pPr algn="ctr">
              <a:spcBef>
                <a:spcPts val="0"/>
              </a:spcBef>
              <a:buClr>
                <a:schemeClr val="accent5"/>
              </a:buClr>
              <a:buSzPct val="100000"/>
              <a:defRPr sz="13000">
                <a:solidFill>
                  <a:schemeClr val="accent5"/>
                </a:solidFill>
              </a:defRPr>
            </a:lvl6pPr>
            <a:lvl7pPr algn="ctr">
              <a:spcBef>
                <a:spcPts val="0"/>
              </a:spcBef>
              <a:buClr>
                <a:schemeClr val="accent5"/>
              </a:buClr>
              <a:buSzPct val="100000"/>
              <a:defRPr sz="13000">
                <a:solidFill>
                  <a:schemeClr val="accent5"/>
                </a:solidFill>
              </a:defRPr>
            </a:lvl7pPr>
            <a:lvl8pPr algn="ctr">
              <a:spcBef>
                <a:spcPts val="0"/>
              </a:spcBef>
              <a:buClr>
                <a:schemeClr val="accent5"/>
              </a:buClr>
              <a:buSzPct val="100000"/>
              <a:defRPr sz="13000">
                <a:solidFill>
                  <a:schemeClr val="accent5"/>
                </a:solidFill>
              </a:defRPr>
            </a:lvl8pPr>
            <a:lvl9pPr algn="ctr">
              <a:spcBef>
                <a:spcPts val="0"/>
              </a:spcBef>
              <a:buClr>
                <a:schemeClr val="accent5"/>
              </a:buClr>
              <a:buSzPct val="100000"/>
              <a:defRPr sz="13000">
                <a:solidFill>
                  <a:schemeClr val="accent5"/>
                </a:solidFill>
              </a:defRPr>
            </a:lvl9pPr>
          </a:lstStyle>
          <a:p/>
        </p:txBody>
      </p:sp>
      <p:sp>
        <p:nvSpPr>
          <p:cNvPr id="54" name="Shape 54"/>
          <p:cNvSpPr txBox="1"/>
          <p:nvPr>
            <p:ph idx="1" type="body"/>
          </p:nvPr>
        </p:nvSpPr>
        <p:spPr>
          <a:xfrm>
            <a:off x="387900" y="2919450"/>
            <a:ext cx="8368200" cy="1071599"/>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55" name="Shape 55"/>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5" name="Shape 15"/>
        <p:cNvGrpSpPr/>
        <p:nvPr/>
      </p:nvGrpSpPr>
      <p:grpSpPr>
        <a:xfrm>
          <a:off x="0" y="0"/>
          <a:ext cx="0" cy="0"/>
          <a:chOff x="0" y="0"/>
          <a:chExt cx="0" cy="0"/>
        </a:xfrm>
      </p:grpSpPr>
      <p:cxnSp>
        <p:nvCxnSpPr>
          <p:cNvPr id="16" name="Shape 16"/>
          <p:cNvCxnSpPr/>
          <p:nvPr/>
        </p:nvCxnSpPr>
        <p:spPr>
          <a:xfrm>
            <a:off x="4359601" y="2817463"/>
            <a:ext cx="424799" cy="0"/>
          </a:xfrm>
          <a:prstGeom prst="straightConnector1">
            <a:avLst/>
          </a:prstGeom>
          <a:noFill/>
          <a:ln cap="flat" cmpd="sng" w="38100">
            <a:solidFill>
              <a:schemeClr val="accent4"/>
            </a:solidFill>
            <a:prstDash val="solid"/>
            <a:round/>
            <a:headEnd len="med" w="med" type="none"/>
            <a:tailEnd len="med" w="med" type="none"/>
          </a:ln>
        </p:spPr>
      </p:cxnSp>
      <p:sp>
        <p:nvSpPr>
          <p:cNvPr id="17" name="Shape 17"/>
          <p:cNvSpPr txBox="1"/>
          <p:nvPr>
            <p:ph type="title"/>
          </p:nvPr>
        </p:nvSpPr>
        <p:spPr>
          <a:xfrm>
            <a:off x="480750" y="1764950"/>
            <a:ext cx="8222100" cy="907500"/>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cxnSp>
        <p:nvCxnSpPr>
          <p:cNvPr id="20" name="Shape 20"/>
          <p:cNvCxnSpPr/>
          <p:nvPr/>
        </p:nvCxnSpPr>
        <p:spPr>
          <a:xfrm>
            <a:off x="492562" y="1260283"/>
            <a:ext cx="424799" cy="0"/>
          </a:xfrm>
          <a:prstGeom prst="straightConnector1">
            <a:avLst/>
          </a:prstGeom>
          <a:noFill/>
          <a:ln cap="flat" cmpd="sng" w="38100">
            <a:solidFill>
              <a:schemeClr val="accent4"/>
            </a:solidFill>
            <a:prstDash val="solid"/>
            <a:round/>
            <a:headEnd len="med" w="med" type="none"/>
            <a:tailEnd len="med" w="med" type="none"/>
          </a:ln>
        </p:spPr>
      </p:cxnSp>
      <p:sp>
        <p:nvSpPr>
          <p:cNvPr id="21" name="Shape 21"/>
          <p:cNvSpPr txBox="1"/>
          <p:nvPr>
            <p:ph type="title"/>
          </p:nvPr>
        </p:nvSpPr>
        <p:spPr>
          <a:xfrm>
            <a:off x="387900" y="458025"/>
            <a:ext cx="8368200" cy="6860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2" name="Shape 22"/>
          <p:cNvSpPr txBox="1"/>
          <p:nvPr>
            <p:ph idx="1" type="body"/>
          </p:nvPr>
        </p:nvSpPr>
        <p:spPr>
          <a:xfrm>
            <a:off x="387900" y="1489824"/>
            <a:ext cx="8368200" cy="30788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cxnSp>
        <p:nvCxnSpPr>
          <p:cNvPr id="25" name="Shape 25"/>
          <p:cNvCxnSpPr/>
          <p:nvPr/>
        </p:nvCxnSpPr>
        <p:spPr>
          <a:xfrm>
            <a:off x="492562" y="1260283"/>
            <a:ext cx="424799" cy="0"/>
          </a:xfrm>
          <a:prstGeom prst="straightConnector1">
            <a:avLst/>
          </a:prstGeom>
          <a:noFill/>
          <a:ln cap="flat" cmpd="sng" w="38100">
            <a:solidFill>
              <a:schemeClr val="accent4"/>
            </a:solidFill>
            <a:prstDash val="solid"/>
            <a:round/>
            <a:headEnd len="med" w="med" type="none"/>
            <a:tailEnd len="med" w="med" type="none"/>
          </a:ln>
        </p:spPr>
      </p:cxnSp>
      <p:sp>
        <p:nvSpPr>
          <p:cNvPr id="26" name="Shape 26"/>
          <p:cNvSpPr txBox="1"/>
          <p:nvPr>
            <p:ph type="title"/>
          </p:nvPr>
        </p:nvSpPr>
        <p:spPr>
          <a:xfrm>
            <a:off x="387900" y="458025"/>
            <a:ext cx="8368200" cy="6860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7" name="Shape 27"/>
          <p:cNvSpPr txBox="1"/>
          <p:nvPr>
            <p:ph idx="1" type="body"/>
          </p:nvPr>
        </p:nvSpPr>
        <p:spPr>
          <a:xfrm>
            <a:off x="387900" y="1489825"/>
            <a:ext cx="3999899" cy="3078899"/>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8" name="Shape 28"/>
          <p:cNvSpPr txBox="1"/>
          <p:nvPr>
            <p:ph idx="2" type="body"/>
          </p:nvPr>
        </p:nvSpPr>
        <p:spPr>
          <a:xfrm>
            <a:off x="4756200" y="1489825"/>
            <a:ext cx="3999899" cy="3078899"/>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9" name="Shape 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87900" y="458025"/>
            <a:ext cx="8368200" cy="6860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2" name="Shape 32"/>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cxnSp>
        <p:nvCxnSpPr>
          <p:cNvPr id="34" name="Shape 34"/>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5" name="Shape 35"/>
          <p:cNvSpPr txBox="1"/>
          <p:nvPr>
            <p:ph type="title"/>
          </p:nvPr>
        </p:nvSpPr>
        <p:spPr>
          <a:xfrm>
            <a:off x="3879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36" name="Shape 36"/>
          <p:cNvSpPr txBox="1"/>
          <p:nvPr>
            <p:ph idx="1" type="body"/>
          </p:nvPr>
        </p:nvSpPr>
        <p:spPr>
          <a:xfrm>
            <a:off x="387900" y="1594025"/>
            <a:ext cx="2807999" cy="26811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8" name="Shape 38"/>
        <p:cNvGrpSpPr/>
        <p:nvPr/>
      </p:nvGrpSpPr>
      <p:grpSpPr>
        <a:xfrm>
          <a:off x="0" y="0"/>
          <a:ext cx="0" cy="0"/>
          <a:chOff x="0" y="0"/>
          <a:chExt cx="0" cy="0"/>
        </a:xfrm>
      </p:grpSpPr>
      <p:sp>
        <p:nvSpPr>
          <p:cNvPr id="39" name="Shape 39"/>
          <p:cNvSpPr txBox="1"/>
          <p:nvPr>
            <p:ph type="title"/>
          </p:nvPr>
        </p:nvSpPr>
        <p:spPr>
          <a:xfrm>
            <a:off x="490250" y="526350"/>
            <a:ext cx="5618700" cy="4090800"/>
          </a:xfrm>
          <a:prstGeom prst="rect">
            <a:avLst/>
          </a:prstGeom>
        </p:spPr>
        <p:txBody>
          <a:bodyPr anchorCtr="0" anchor="ctr" bIns="91425" lIns="91425" rIns="91425" tIns="91425"/>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75"/>
            <a:ext cx="4572000" cy="5143499"/>
          </a:xfrm>
          <a:prstGeom prst="rect">
            <a:avLst/>
          </a:prstGeom>
          <a:solidFill>
            <a:schemeClr val="dk2"/>
          </a:solidFill>
          <a:ln>
            <a:noFill/>
          </a:ln>
        </p:spPr>
        <p:txBody>
          <a:bodyPr anchorCtr="0" anchor="ctr" bIns="91425" lIns="91425" rIns="91425" tIns="91425">
            <a:noAutofit/>
          </a:bodyPr>
          <a:lstStyle/>
          <a:p>
            <a:pPr>
              <a:spcBef>
                <a:spcPts val="0"/>
              </a:spcBef>
              <a:buNone/>
            </a:pPr>
            <a:r>
              <a:t/>
            </a:r>
            <a:endParaRPr/>
          </a:p>
        </p:txBody>
      </p:sp>
      <p:cxnSp>
        <p:nvCxnSpPr>
          <p:cNvPr id="43" name="Shape 43"/>
          <p:cNvCxnSpPr/>
          <p:nvPr/>
        </p:nvCxnSpPr>
        <p:spPr>
          <a:xfrm>
            <a:off x="5029675" y="4495503"/>
            <a:ext cx="540899" cy="0"/>
          </a:xfrm>
          <a:prstGeom prst="straightConnector1">
            <a:avLst/>
          </a:prstGeom>
          <a:noFill/>
          <a:ln cap="flat" cmpd="sng" w="38100">
            <a:solidFill>
              <a:schemeClr val="accent5"/>
            </a:solidFill>
            <a:prstDash val="solid"/>
            <a:round/>
            <a:headEnd len="med" w="med" type="none"/>
            <a:tailEnd len="med" w="med" type="none"/>
          </a:ln>
        </p:spPr>
      </p:cxnSp>
      <p:sp>
        <p:nvSpPr>
          <p:cNvPr id="44" name="Shape 44"/>
          <p:cNvSpPr txBox="1"/>
          <p:nvPr>
            <p:ph type="title"/>
          </p:nvPr>
        </p:nvSpPr>
        <p:spPr>
          <a:xfrm>
            <a:off x="265500" y="1209075"/>
            <a:ext cx="4045199" cy="1506299"/>
          </a:xfrm>
          <a:prstGeom prst="rect">
            <a:avLst/>
          </a:prstGeom>
        </p:spPr>
        <p:txBody>
          <a:bodyPr anchorCtr="0" anchor="b" bIns="91425" lIns="91425" rIns="91425" tIns="91425"/>
          <a:lstStyle>
            <a:lvl1pPr algn="ctr">
              <a:spcBef>
                <a:spcPts val="0"/>
              </a:spcBef>
              <a:buSzPct val="100000"/>
              <a:defRPr sz="3800"/>
            </a:lvl1pPr>
            <a:lvl2pPr algn="ctr">
              <a:spcBef>
                <a:spcPts val="0"/>
              </a:spcBef>
              <a:buSzPct val="100000"/>
              <a:defRPr sz="3800"/>
            </a:lvl2pPr>
            <a:lvl3pPr algn="ctr">
              <a:spcBef>
                <a:spcPts val="0"/>
              </a:spcBef>
              <a:buSzPct val="100000"/>
              <a:defRPr sz="3800"/>
            </a:lvl3pPr>
            <a:lvl4pPr algn="ctr">
              <a:spcBef>
                <a:spcPts val="0"/>
              </a:spcBef>
              <a:buSzPct val="100000"/>
              <a:defRPr sz="3800"/>
            </a:lvl4pPr>
            <a:lvl5pPr algn="ctr">
              <a:spcBef>
                <a:spcPts val="0"/>
              </a:spcBef>
              <a:buSzPct val="100000"/>
              <a:defRPr sz="3800"/>
            </a:lvl5pPr>
            <a:lvl6pPr algn="ctr">
              <a:spcBef>
                <a:spcPts val="0"/>
              </a:spcBef>
              <a:buSzPct val="100000"/>
              <a:defRPr sz="3800"/>
            </a:lvl6pPr>
            <a:lvl7pPr algn="ctr">
              <a:spcBef>
                <a:spcPts val="0"/>
              </a:spcBef>
              <a:buSzPct val="100000"/>
              <a:defRPr sz="3800"/>
            </a:lvl7pPr>
            <a:lvl8pPr algn="ctr">
              <a:spcBef>
                <a:spcPts val="0"/>
              </a:spcBef>
              <a:buSzPct val="100000"/>
              <a:defRPr sz="3800"/>
            </a:lvl8pPr>
            <a:lvl9pPr algn="ctr">
              <a:spcBef>
                <a:spcPts val="0"/>
              </a:spcBef>
              <a:buSzPct val="100000"/>
              <a:defRPr sz="3800"/>
            </a:lvl9pPr>
          </a:lstStyle>
          <a:p/>
        </p:txBody>
      </p:sp>
      <p:sp>
        <p:nvSpPr>
          <p:cNvPr id="45" name="Shape 45"/>
          <p:cNvSpPr txBox="1"/>
          <p:nvPr>
            <p:ph idx="1" type="subTitle"/>
          </p:nvPr>
        </p:nvSpPr>
        <p:spPr>
          <a:xfrm>
            <a:off x="265500" y="2769000"/>
            <a:ext cx="4045199" cy="1345500"/>
          </a:xfrm>
          <a:prstGeom prst="rect">
            <a:avLst/>
          </a:prstGeom>
        </p:spPr>
        <p:txBody>
          <a:bodyPr anchorCtr="0" anchor="t" bIns="91425" lIns="91425" rIns="91425" tIns="91425"/>
          <a:lstStyle>
            <a:lvl1pPr algn="ctr">
              <a:lnSpc>
                <a:spcPct val="100000"/>
              </a:lnSpc>
              <a:spcBef>
                <a:spcPts val="0"/>
              </a:spcBef>
              <a:spcAft>
                <a:spcPts val="0"/>
              </a:spcAft>
              <a:buClr>
                <a:schemeClr val="accent5"/>
              </a:buClr>
              <a:buSzPct val="100000"/>
              <a:buNone/>
              <a:defRPr sz="2100">
                <a:solidFill>
                  <a:schemeClr val="accent5"/>
                </a:solidFill>
              </a:defRPr>
            </a:lvl1pPr>
            <a:lvl2pPr algn="ctr">
              <a:lnSpc>
                <a:spcPct val="100000"/>
              </a:lnSpc>
              <a:spcBef>
                <a:spcPts val="0"/>
              </a:spcBef>
              <a:spcAft>
                <a:spcPts val="0"/>
              </a:spcAft>
              <a:buClr>
                <a:schemeClr val="accent5"/>
              </a:buClr>
              <a:buSzPct val="100000"/>
              <a:buNone/>
              <a:defRPr sz="2100">
                <a:solidFill>
                  <a:schemeClr val="accent5"/>
                </a:solidFill>
              </a:defRPr>
            </a:lvl2pPr>
            <a:lvl3pPr algn="ctr">
              <a:lnSpc>
                <a:spcPct val="100000"/>
              </a:lnSpc>
              <a:spcBef>
                <a:spcPts val="0"/>
              </a:spcBef>
              <a:spcAft>
                <a:spcPts val="0"/>
              </a:spcAft>
              <a:buClr>
                <a:schemeClr val="accent5"/>
              </a:buClr>
              <a:buSzPct val="100000"/>
              <a:buNone/>
              <a:defRPr sz="2100">
                <a:solidFill>
                  <a:schemeClr val="accent5"/>
                </a:solidFill>
              </a:defRPr>
            </a:lvl3pPr>
            <a:lvl4pPr algn="ctr">
              <a:lnSpc>
                <a:spcPct val="100000"/>
              </a:lnSpc>
              <a:spcBef>
                <a:spcPts val="0"/>
              </a:spcBef>
              <a:spcAft>
                <a:spcPts val="0"/>
              </a:spcAft>
              <a:buClr>
                <a:schemeClr val="accent5"/>
              </a:buClr>
              <a:buSzPct val="100000"/>
              <a:buNone/>
              <a:defRPr sz="2100">
                <a:solidFill>
                  <a:schemeClr val="accent5"/>
                </a:solidFill>
              </a:defRPr>
            </a:lvl4pPr>
            <a:lvl5pPr algn="ctr">
              <a:lnSpc>
                <a:spcPct val="100000"/>
              </a:lnSpc>
              <a:spcBef>
                <a:spcPts val="0"/>
              </a:spcBef>
              <a:spcAft>
                <a:spcPts val="0"/>
              </a:spcAft>
              <a:buClr>
                <a:schemeClr val="accent5"/>
              </a:buClr>
              <a:buSzPct val="100000"/>
              <a:buNone/>
              <a:defRPr sz="2100">
                <a:solidFill>
                  <a:schemeClr val="accent5"/>
                </a:solidFill>
              </a:defRPr>
            </a:lvl5pPr>
            <a:lvl6pPr algn="ctr">
              <a:lnSpc>
                <a:spcPct val="100000"/>
              </a:lnSpc>
              <a:spcBef>
                <a:spcPts val="0"/>
              </a:spcBef>
              <a:spcAft>
                <a:spcPts val="0"/>
              </a:spcAft>
              <a:buClr>
                <a:schemeClr val="accent5"/>
              </a:buClr>
              <a:buSzPct val="100000"/>
              <a:buNone/>
              <a:defRPr sz="2100">
                <a:solidFill>
                  <a:schemeClr val="accent5"/>
                </a:solidFill>
              </a:defRPr>
            </a:lvl6pPr>
            <a:lvl7pPr algn="ctr">
              <a:lnSpc>
                <a:spcPct val="100000"/>
              </a:lnSpc>
              <a:spcBef>
                <a:spcPts val="0"/>
              </a:spcBef>
              <a:spcAft>
                <a:spcPts val="0"/>
              </a:spcAft>
              <a:buClr>
                <a:schemeClr val="accent5"/>
              </a:buClr>
              <a:buSzPct val="100000"/>
              <a:buNone/>
              <a:defRPr sz="2100">
                <a:solidFill>
                  <a:schemeClr val="accent5"/>
                </a:solidFill>
              </a:defRPr>
            </a:lvl7pPr>
            <a:lvl8pPr algn="ctr">
              <a:lnSpc>
                <a:spcPct val="100000"/>
              </a:lnSpc>
              <a:spcBef>
                <a:spcPts val="0"/>
              </a:spcBef>
              <a:spcAft>
                <a:spcPts val="0"/>
              </a:spcAft>
              <a:buClr>
                <a:schemeClr val="accent5"/>
              </a:buClr>
              <a:buSzPct val="100000"/>
              <a:buNone/>
              <a:defRPr sz="2100">
                <a:solidFill>
                  <a:schemeClr val="accent5"/>
                </a:solidFill>
              </a:defRPr>
            </a:lvl8pPr>
            <a:lvl9pPr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6" name="Shape 46"/>
          <p:cNvSpPr txBox="1"/>
          <p:nvPr>
            <p:ph idx="2" type="body"/>
          </p:nvPr>
        </p:nvSpPr>
        <p:spPr>
          <a:xfrm>
            <a:off x="4939500" y="724200"/>
            <a:ext cx="3837000" cy="3695099"/>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33725"/>
            <a:ext cx="5998800" cy="598799"/>
          </a:xfrm>
          <a:prstGeom prst="rect">
            <a:avLst/>
          </a:prstGeom>
        </p:spPr>
        <p:txBody>
          <a:bodyPr anchorCtr="0" anchor="ctr" bIns="91425" lIns="91425" rIns="91425" tIns="91425"/>
          <a:lstStyle>
            <a:lvl1pPr>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0" name="Shape 5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87900" y="458025"/>
            <a:ext cx="8368200" cy="686099"/>
          </a:xfrm>
          <a:prstGeom prst="rect">
            <a:avLst/>
          </a:prstGeom>
          <a:noFill/>
          <a:ln>
            <a:noFill/>
          </a:ln>
        </p:spPr>
        <p:txBody>
          <a:bodyPr anchorCtr="0" anchor="b" bIns="91425" lIns="91425" rIns="91425" tIns="91425"/>
          <a:lstStyle>
            <a:lvl1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6" name="Shape 6"/>
          <p:cNvSpPr txBox="1"/>
          <p:nvPr>
            <p:ph idx="1" type="body"/>
          </p:nvPr>
        </p:nvSpPr>
        <p:spPr>
          <a:xfrm>
            <a:off x="387900" y="1489824"/>
            <a:ext cx="8368200" cy="3078899"/>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7.png"/><Relationship Id="rId4"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8.png"/><Relationship Id="rId4" Type="http://schemas.openxmlformats.org/officeDocument/2006/relationships/image" Target="../media/image14.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pic>
        <p:nvPicPr>
          <p:cNvPr id="62" name="Shape 62"/>
          <p:cNvPicPr preferRelativeResize="0"/>
          <p:nvPr/>
        </p:nvPicPr>
        <p:blipFill>
          <a:blip r:embed="rId3">
            <a:alphaModFix amt="38000"/>
          </a:blip>
          <a:stretch>
            <a:fillRect/>
          </a:stretch>
        </p:blipFill>
        <p:spPr>
          <a:xfrm>
            <a:off x="4" y="0"/>
            <a:ext cx="9144000" cy="5143501"/>
          </a:xfrm>
          <a:prstGeom prst="rect">
            <a:avLst/>
          </a:prstGeom>
          <a:noFill/>
          <a:ln>
            <a:noFill/>
          </a:ln>
        </p:spPr>
      </p:pic>
      <p:pic>
        <p:nvPicPr>
          <p:cNvPr id="63" name="Shape 63"/>
          <p:cNvPicPr preferRelativeResize="0"/>
          <p:nvPr/>
        </p:nvPicPr>
        <p:blipFill>
          <a:blip r:embed="rId4">
            <a:alphaModFix amt="11000"/>
          </a:blip>
          <a:stretch>
            <a:fillRect/>
          </a:stretch>
        </p:blipFill>
        <p:spPr>
          <a:xfrm>
            <a:off x="6210575" y="42549"/>
            <a:ext cx="2877749" cy="510799"/>
          </a:xfrm>
          <a:prstGeom prst="rect">
            <a:avLst/>
          </a:prstGeom>
          <a:noFill/>
          <a:ln>
            <a:noFill/>
          </a:ln>
        </p:spPr>
      </p:pic>
      <p:sp>
        <p:nvSpPr>
          <p:cNvPr id="64" name="Shape 64"/>
          <p:cNvSpPr txBox="1"/>
          <p:nvPr>
            <p:ph type="ctrTitle"/>
          </p:nvPr>
        </p:nvSpPr>
        <p:spPr>
          <a:xfrm>
            <a:off x="1680301" y="1188925"/>
            <a:ext cx="5783400" cy="1457399"/>
          </a:xfrm>
          <a:prstGeom prst="rect">
            <a:avLst/>
          </a:prstGeom>
        </p:spPr>
        <p:txBody>
          <a:bodyPr anchorCtr="0" anchor="b" bIns="91425" lIns="91425" rIns="91425" tIns="91425">
            <a:noAutofit/>
          </a:bodyPr>
          <a:lstStyle/>
          <a:p>
            <a:pPr>
              <a:spcBef>
                <a:spcPts val="0"/>
              </a:spcBef>
              <a:buNone/>
            </a:pPr>
            <a:r>
              <a:rPr lang="en"/>
              <a:t>T06: Team Smart Cane</a:t>
            </a:r>
          </a:p>
        </p:txBody>
      </p:sp>
      <p:sp>
        <p:nvSpPr>
          <p:cNvPr id="65" name="Shape 65"/>
          <p:cNvSpPr txBox="1"/>
          <p:nvPr>
            <p:ph idx="1" type="subTitle"/>
          </p:nvPr>
        </p:nvSpPr>
        <p:spPr>
          <a:xfrm>
            <a:off x="1057250" y="2744650"/>
            <a:ext cx="6985500" cy="909000"/>
          </a:xfrm>
          <a:prstGeom prst="rect">
            <a:avLst/>
          </a:prstGeom>
        </p:spPr>
        <p:txBody>
          <a:bodyPr anchorCtr="0" anchor="t" bIns="91425" lIns="91425" rIns="91425" tIns="91425">
            <a:noAutofit/>
          </a:bodyPr>
          <a:lstStyle/>
          <a:p>
            <a:pPr>
              <a:spcBef>
                <a:spcPts val="0"/>
              </a:spcBef>
              <a:buNone/>
            </a:pPr>
            <a:r>
              <a:rPr lang="en" sz="2000"/>
              <a:t>Shadman Samin, Dusan Micic, Nathan Pham, Keon Yoo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Hardware Design</a:t>
            </a:r>
          </a:p>
        </p:txBody>
      </p:sp>
      <p:sp>
        <p:nvSpPr>
          <p:cNvPr id="126" name="Shape 126"/>
          <p:cNvSpPr txBox="1"/>
          <p:nvPr>
            <p:ph idx="1" type="body"/>
          </p:nvPr>
        </p:nvSpPr>
        <p:spPr>
          <a:xfrm>
            <a:off x="387900" y="1489825"/>
            <a:ext cx="4082700" cy="3078899"/>
          </a:xfrm>
          <a:prstGeom prst="rect">
            <a:avLst/>
          </a:prstGeom>
        </p:spPr>
        <p:txBody>
          <a:bodyPr anchorCtr="0" anchor="t" bIns="91425" lIns="91425" rIns="91425" tIns="91425">
            <a:noAutofit/>
          </a:bodyPr>
          <a:lstStyle/>
          <a:p>
            <a:pPr rtl="0">
              <a:spcBef>
                <a:spcPts val="0"/>
              </a:spcBef>
              <a:buNone/>
            </a:pPr>
            <a:r>
              <a:rPr lang="en"/>
              <a:t>Level 1 Block Diagram</a:t>
            </a:r>
          </a:p>
          <a:p>
            <a:pPr>
              <a:spcBef>
                <a:spcPts val="0"/>
              </a:spcBef>
              <a:buNone/>
            </a:pPr>
            <a:r>
              <a:t/>
            </a:r>
            <a:endParaRPr/>
          </a:p>
        </p:txBody>
      </p:sp>
      <p:sp>
        <p:nvSpPr>
          <p:cNvPr id="127" name="Shape 127"/>
          <p:cNvSpPr txBox="1"/>
          <p:nvPr>
            <p:ph idx="2" type="body"/>
          </p:nvPr>
        </p:nvSpPr>
        <p:spPr>
          <a:xfrm>
            <a:off x="5061300" y="1489825"/>
            <a:ext cx="3728700" cy="3078899"/>
          </a:xfrm>
          <a:prstGeom prst="rect">
            <a:avLst/>
          </a:prstGeom>
        </p:spPr>
        <p:txBody>
          <a:bodyPr anchorCtr="0" anchor="t" bIns="91425" lIns="91425" rIns="91425" tIns="91425">
            <a:noAutofit/>
          </a:bodyPr>
          <a:lstStyle/>
          <a:p>
            <a:pPr lvl="0" rtl="0">
              <a:spcBef>
                <a:spcPts val="0"/>
              </a:spcBef>
              <a:buNone/>
            </a:pPr>
            <a:r>
              <a:rPr lang="en"/>
              <a:t>Level 0 Block Diagram</a:t>
            </a:r>
          </a:p>
        </p:txBody>
      </p:sp>
      <p:pic>
        <p:nvPicPr>
          <p:cNvPr id="128" name="Shape 128"/>
          <p:cNvPicPr preferRelativeResize="0"/>
          <p:nvPr/>
        </p:nvPicPr>
        <p:blipFill rotWithShape="1">
          <a:blip r:embed="rId3">
            <a:alphaModFix/>
          </a:blip>
          <a:srcRect b="0" l="5356" r="5508" t="0"/>
          <a:stretch/>
        </p:blipFill>
        <p:spPr>
          <a:xfrm>
            <a:off x="4889475" y="2067000"/>
            <a:ext cx="3900524" cy="1754750"/>
          </a:xfrm>
          <a:prstGeom prst="rect">
            <a:avLst/>
          </a:prstGeom>
          <a:noFill/>
          <a:ln>
            <a:noFill/>
          </a:ln>
        </p:spPr>
      </p:pic>
      <p:pic>
        <p:nvPicPr>
          <p:cNvPr id="129" name="Shape 129"/>
          <p:cNvPicPr preferRelativeResize="0"/>
          <p:nvPr/>
        </p:nvPicPr>
        <p:blipFill>
          <a:blip r:embed="rId4">
            <a:alphaModFix/>
          </a:blip>
          <a:stretch>
            <a:fillRect/>
          </a:stretch>
        </p:blipFill>
        <p:spPr>
          <a:xfrm>
            <a:off x="209600" y="2067000"/>
            <a:ext cx="4607400" cy="25957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Implementation: Major Components</a:t>
            </a:r>
          </a:p>
        </p:txBody>
      </p:sp>
      <p:sp>
        <p:nvSpPr>
          <p:cNvPr id="135" name="Shape 135"/>
          <p:cNvSpPr txBox="1"/>
          <p:nvPr>
            <p:ph idx="1" type="body"/>
          </p:nvPr>
        </p:nvSpPr>
        <p:spPr>
          <a:xfrm>
            <a:off x="387900" y="1489824"/>
            <a:ext cx="8368200" cy="3078899"/>
          </a:xfrm>
          <a:prstGeom prst="rect">
            <a:avLst/>
          </a:prstGeom>
        </p:spPr>
        <p:txBody>
          <a:bodyPr anchorCtr="0" anchor="t" bIns="91425" lIns="91425" rIns="91425" tIns="91425">
            <a:noAutofit/>
          </a:bodyPr>
          <a:lstStyle/>
          <a:p>
            <a:pPr>
              <a:spcBef>
                <a:spcPts val="0"/>
              </a:spcBef>
              <a:buNone/>
            </a:pPr>
            <a:r>
              <a:t/>
            </a:r>
            <a:endParaRPr/>
          </a:p>
        </p:txBody>
      </p:sp>
      <p:pic>
        <p:nvPicPr>
          <p:cNvPr id="136" name="Shape 136"/>
          <p:cNvPicPr preferRelativeResize="0"/>
          <p:nvPr/>
        </p:nvPicPr>
        <p:blipFill rotWithShape="1">
          <a:blip r:embed="rId3">
            <a:alphaModFix/>
          </a:blip>
          <a:srcRect b="11765" l="6945" r="10959" t="4907"/>
          <a:stretch/>
        </p:blipFill>
        <p:spPr>
          <a:xfrm>
            <a:off x="511850" y="1600050"/>
            <a:ext cx="2514575" cy="3245474"/>
          </a:xfrm>
          <a:prstGeom prst="rect">
            <a:avLst/>
          </a:prstGeom>
          <a:noFill/>
          <a:ln>
            <a:noFill/>
          </a:ln>
        </p:spPr>
      </p:pic>
      <p:pic>
        <p:nvPicPr>
          <p:cNvPr id="137" name="Shape 137"/>
          <p:cNvPicPr preferRelativeResize="0"/>
          <p:nvPr/>
        </p:nvPicPr>
        <p:blipFill rotWithShape="1">
          <a:blip r:embed="rId4">
            <a:alphaModFix/>
          </a:blip>
          <a:srcRect b="11000" l="0" r="0" t="0"/>
          <a:stretch/>
        </p:blipFill>
        <p:spPr>
          <a:xfrm>
            <a:off x="3372975" y="1600050"/>
            <a:ext cx="3245476" cy="2888352"/>
          </a:xfrm>
          <a:prstGeom prst="rect">
            <a:avLst/>
          </a:prstGeom>
          <a:noFill/>
          <a:ln>
            <a:noFill/>
          </a:ln>
        </p:spPr>
      </p:pic>
      <p:pic>
        <p:nvPicPr>
          <p:cNvPr id="138" name="Shape 138"/>
          <p:cNvPicPr preferRelativeResize="0"/>
          <p:nvPr/>
        </p:nvPicPr>
        <p:blipFill rotWithShape="1">
          <a:blip r:embed="rId5">
            <a:alphaModFix/>
          </a:blip>
          <a:srcRect b="0" l="27522" r="20704" t="0"/>
          <a:stretch/>
        </p:blipFill>
        <p:spPr>
          <a:xfrm>
            <a:off x="6903675" y="1600050"/>
            <a:ext cx="1852426" cy="26852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Implementation: Schematic and PCB</a:t>
            </a:r>
          </a:p>
        </p:txBody>
      </p:sp>
      <p:sp>
        <p:nvSpPr>
          <p:cNvPr id="144" name="Shape 144"/>
          <p:cNvSpPr txBox="1"/>
          <p:nvPr>
            <p:ph idx="1" type="body"/>
          </p:nvPr>
        </p:nvSpPr>
        <p:spPr>
          <a:xfrm>
            <a:off x="387900" y="1489824"/>
            <a:ext cx="8368200" cy="3078899"/>
          </a:xfrm>
          <a:prstGeom prst="rect">
            <a:avLst/>
          </a:prstGeom>
        </p:spPr>
        <p:txBody>
          <a:bodyPr anchorCtr="0" anchor="t" bIns="91425" lIns="91425" rIns="91425" tIns="91425">
            <a:noAutofit/>
          </a:bodyPr>
          <a:lstStyle/>
          <a:p>
            <a:pPr>
              <a:spcBef>
                <a:spcPts val="0"/>
              </a:spcBef>
              <a:buNone/>
            </a:pPr>
            <a:r>
              <a:t/>
            </a:r>
            <a:endParaRPr/>
          </a:p>
        </p:txBody>
      </p:sp>
      <p:pic>
        <p:nvPicPr>
          <p:cNvPr id="145" name="Shape 145"/>
          <p:cNvPicPr preferRelativeResize="0"/>
          <p:nvPr/>
        </p:nvPicPr>
        <p:blipFill>
          <a:blip r:embed="rId3">
            <a:alphaModFix/>
          </a:blip>
          <a:stretch>
            <a:fillRect/>
          </a:stretch>
        </p:blipFill>
        <p:spPr>
          <a:xfrm>
            <a:off x="405077" y="1144125"/>
            <a:ext cx="5012173" cy="3892274"/>
          </a:xfrm>
          <a:prstGeom prst="rect">
            <a:avLst/>
          </a:prstGeom>
          <a:noFill/>
          <a:ln>
            <a:noFill/>
          </a:ln>
        </p:spPr>
      </p:pic>
      <p:pic>
        <p:nvPicPr>
          <p:cNvPr id="146" name="Shape 146"/>
          <p:cNvPicPr preferRelativeResize="0"/>
          <p:nvPr/>
        </p:nvPicPr>
        <p:blipFill/>
        <p:spPr>
          <a:xfrm>
            <a:off x="5847592" y="1144125"/>
            <a:ext cx="2908506" cy="38922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87900" y="153225"/>
            <a:ext cx="8368200" cy="686099"/>
          </a:xfrm>
          <a:prstGeom prst="rect">
            <a:avLst/>
          </a:prstGeom>
        </p:spPr>
        <p:txBody>
          <a:bodyPr anchorCtr="0" anchor="b" bIns="91425" lIns="91425" rIns="91425" tIns="91425">
            <a:noAutofit/>
          </a:bodyPr>
          <a:lstStyle/>
          <a:p>
            <a:pPr>
              <a:spcBef>
                <a:spcPts val="0"/>
              </a:spcBef>
              <a:buNone/>
            </a:pPr>
            <a:r>
              <a:rPr lang="en"/>
              <a:t>Implementation: Code</a:t>
            </a:r>
          </a:p>
        </p:txBody>
      </p:sp>
      <p:pic>
        <p:nvPicPr>
          <p:cNvPr id="152" name="Shape 152"/>
          <p:cNvPicPr preferRelativeResize="0"/>
          <p:nvPr/>
        </p:nvPicPr>
        <p:blipFill>
          <a:blip r:embed="rId3">
            <a:alphaModFix/>
          </a:blip>
          <a:stretch>
            <a:fillRect/>
          </a:stretch>
        </p:blipFill>
        <p:spPr>
          <a:xfrm>
            <a:off x="0" y="1607442"/>
            <a:ext cx="9144000" cy="1928614"/>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Tools</a:t>
            </a:r>
          </a:p>
        </p:txBody>
      </p:sp>
      <p:sp>
        <p:nvSpPr>
          <p:cNvPr id="158" name="Shape 158"/>
          <p:cNvSpPr txBox="1"/>
          <p:nvPr>
            <p:ph idx="1" type="body"/>
          </p:nvPr>
        </p:nvSpPr>
        <p:spPr>
          <a:xfrm>
            <a:off x="387900" y="1489824"/>
            <a:ext cx="8368200" cy="3078899"/>
          </a:xfrm>
          <a:prstGeom prst="rect">
            <a:avLst/>
          </a:prstGeom>
        </p:spPr>
        <p:txBody>
          <a:bodyPr anchorCtr="0" anchor="t" bIns="91425" lIns="91425" rIns="91425" tIns="91425">
            <a:noAutofit/>
          </a:bodyPr>
          <a:lstStyle/>
          <a:p>
            <a:pPr indent="-228600" lvl="0" marL="457200" rtl="0">
              <a:spcBef>
                <a:spcPts val="0"/>
              </a:spcBef>
              <a:buChar char="●"/>
            </a:pPr>
            <a:r>
              <a:rPr lang="en"/>
              <a:t>EagleCAD for schematic and PCB design</a:t>
            </a:r>
          </a:p>
          <a:p>
            <a:pPr indent="-228600" lvl="0" marL="457200" rtl="0">
              <a:spcBef>
                <a:spcPts val="0"/>
              </a:spcBef>
              <a:buChar char="●"/>
            </a:pPr>
            <a:r>
              <a:rPr lang="en"/>
              <a:t>LTSpice for necessary simulations</a:t>
            </a:r>
          </a:p>
          <a:p>
            <a:pPr indent="-228600" lvl="0" marL="457200" rtl="0">
              <a:spcBef>
                <a:spcPts val="0"/>
              </a:spcBef>
              <a:buChar char="●"/>
            </a:pPr>
            <a:r>
              <a:rPr lang="en"/>
              <a:t>SMD soldering equipment</a:t>
            </a:r>
          </a:p>
          <a:p>
            <a:pPr indent="-228600" lvl="0" marL="457200" rtl="0">
              <a:spcBef>
                <a:spcPts val="0"/>
              </a:spcBef>
              <a:buChar char="●"/>
            </a:pPr>
            <a:r>
              <a:rPr lang="en"/>
              <a:t>Laser cutter</a:t>
            </a:r>
          </a:p>
          <a:p>
            <a:pPr lvl="0" rtl="0">
              <a:spcBef>
                <a:spcPts val="0"/>
              </a:spcBef>
              <a:buNone/>
            </a:pPr>
            <a:r>
              <a:t/>
            </a:r>
            <a:endParaRPr/>
          </a:p>
        </p:txBody>
      </p:sp>
      <p:pic>
        <p:nvPicPr>
          <p:cNvPr id="159" name="Shape 159"/>
          <p:cNvPicPr preferRelativeResize="0"/>
          <p:nvPr/>
        </p:nvPicPr>
        <p:blipFill>
          <a:blip r:embed="rId3">
            <a:alphaModFix/>
          </a:blip>
          <a:stretch>
            <a:fillRect/>
          </a:stretch>
        </p:blipFill>
        <p:spPr>
          <a:xfrm>
            <a:off x="6971275" y="458019"/>
            <a:ext cx="1619449" cy="2008349"/>
          </a:xfrm>
          <a:prstGeom prst="rect">
            <a:avLst/>
          </a:prstGeom>
          <a:noFill/>
          <a:ln>
            <a:noFill/>
          </a:ln>
        </p:spPr>
      </p:pic>
      <p:pic>
        <p:nvPicPr>
          <p:cNvPr id="160" name="Shape 160"/>
          <p:cNvPicPr preferRelativeResize="0"/>
          <p:nvPr/>
        </p:nvPicPr>
        <p:blipFill>
          <a:blip r:embed="rId4">
            <a:alphaModFix/>
          </a:blip>
          <a:stretch>
            <a:fillRect/>
          </a:stretch>
        </p:blipFill>
        <p:spPr>
          <a:xfrm>
            <a:off x="5521227" y="1790527"/>
            <a:ext cx="1450049" cy="1450049"/>
          </a:xfrm>
          <a:prstGeom prst="rect">
            <a:avLst/>
          </a:prstGeom>
          <a:noFill/>
          <a:ln>
            <a:noFill/>
          </a:ln>
        </p:spPr>
      </p:pic>
      <p:pic>
        <p:nvPicPr>
          <p:cNvPr id="161" name="Shape 161"/>
          <p:cNvPicPr preferRelativeResize="0"/>
          <p:nvPr/>
        </p:nvPicPr>
        <p:blipFill>
          <a:blip r:embed="rId5">
            <a:alphaModFix/>
          </a:blip>
          <a:stretch>
            <a:fillRect/>
          </a:stretch>
        </p:blipFill>
        <p:spPr>
          <a:xfrm>
            <a:off x="6214175" y="3127524"/>
            <a:ext cx="2541920" cy="1691297"/>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Testing</a:t>
            </a:r>
          </a:p>
        </p:txBody>
      </p:sp>
      <p:sp>
        <p:nvSpPr>
          <p:cNvPr id="167" name="Shape 167"/>
          <p:cNvSpPr txBox="1"/>
          <p:nvPr>
            <p:ph idx="1" type="body"/>
          </p:nvPr>
        </p:nvSpPr>
        <p:spPr>
          <a:xfrm>
            <a:off x="387900" y="1261225"/>
            <a:ext cx="8368200" cy="3708299"/>
          </a:xfrm>
          <a:prstGeom prst="rect">
            <a:avLst/>
          </a:prstGeom>
        </p:spPr>
        <p:txBody>
          <a:bodyPr anchorCtr="0" anchor="t" bIns="91425" lIns="91425" rIns="91425" tIns="91425">
            <a:noAutofit/>
          </a:bodyPr>
          <a:lstStyle/>
          <a:p>
            <a:pPr indent="-228600" lvl="0" marL="457200" rtl="0">
              <a:spcBef>
                <a:spcPts val="0"/>
              </a:spcBef>
              <a:buChar char="●"/>
            </a:pPr>
            <a:r>
              <a:rPr lang="en"/>
              <a:t>Module Test</a:t>
            </a:r>
          </a:p>
          <a:p>
            <a:pPr indent="-228600" lvl="1" marL="914400" rtl="0">
              <a:spcBef>
                <a:spcPts val="0"/>
              </a:spcBef>
              <a:buChar char="○"/>
            </a:pPr>
            <a:r>
              <a:rPr lang="en"/>
              <a:t>Battery life</a:t>
            </a:r>
          </a:p>
          <a:p>
            <a:pPr indent="-228600" lvl="0" marL="457200" rtl="0">
              <a:spcBef>
                <a:spcPts val="0"/>
              </a:spcBef>
              <a:buChar char="●"/>
            </a:pPr>
            <a:r>
              <a:rPr lang="en"/>
              <a:t>Integration Test</a:t>
            </a:r>
          </a:p>
          <a:p>
            <a:pPr indent="-228600" lvl="1" marL="914400" rtl="0">
              <a:spcBef>
                <a:spcPts val="0"/>
              </a:spcBef>
              <a:buChar char="○"/>
            </a:pPr>
            <a:r>
              <a:rPr lang="en"/>
              <a:t>Interaction between sensors and microcontroller</a:t>
            </a:r>
          </a:p>
          <a:p>
            <a:pPr indent="-228600" lvl="1" marL="914400" rtl="0">
              <a:spcBef>
                <a:spcPts val="0"/>
              </a:spcBef>
              <a:buChar char="○"/>
            </a:pPr>
            <a:r>
              <a:rPr lang="en"/>
              <a:t>Microcontroller to vibration motor</a:t>
            </a:r>
          </a:p>
          <a:p>
            <a:pPr indent="-228600" lvl="0" marL="457200" rtl="0">
              <a:spcBef>
                <a:spcPts val="0"/>
              </a:spcBef>
              <a:buChar char="●"/>
            </a:pPr>
            <a:r>
              <a:rPr lang="en"/>
              <a:t>Parametric Test</a:t>
            </a:r>
          </a:p>
          <a:p>
            <a:pPr indent="-228600" lvl="1" marL="914400" rtl="0">
              <a:spcBef>
                <a:spcPts val="0"/>
              </a:spcBef>
              <a:buChar char="○"/>
            </a:pPr>
            <a:r>
              <a:rPr lang="en"/>
              <a:t>Output voltage high and low test</a:t>
            </a:r>
          </a:p>
          <a:p>
            <a:pPr indent="-228600" lvl="1" marL="914400" rtl="0">
              <a:spcBef>
                <a:spcPts val="0"/>
              </a:spcBef>
              <a:buChar char="○"/>
            </a:pPr>
            <a:r>
              <a:rPr lang="en"/>
              <a:t>Frequency of detection</a:t>
            </a:r>
          </a:p>
          <a:p>
            <a:pPr indent="-228600" lvl="0" marL="457200" rtl="0">
              <a:spcBef>
                <a:spcPts val="0"/>
              </a:spcBef>
              <a:buChar char="●"/>
            </a:pPr>
            <a:r>
              <a:rPr lang="en"/>
              <a:t>Functional Test</a:t>
            </a:r>
          </a:p>
          <a:p>
            <a:pPr indent="-228600" lvl="1" marL="914400" rtl="0">
              <a:spcBef>
                <a:spcPts val="0"/>
              </a:spcBef>
              <a:buChar char="○"/>
            </a:pPr>
            <a:r>
              <a:rPr lang="en"/>
              <a:t>Accuracy of Sensor</a:t>
            </a:r>
          </a:p>
          <a:p>
            <a:pPr indent="-228600" lvl="0" marL="457200" rtl="0">
              <a:spcBef>
                <a:spcPts val="0"/>
              </a:spcBef>
              <a:buChar char="●"/>
            </a:pPr>
            <a:r>
              <a:rPr lang="en"/>
              <a:t>Environmental Test</a:t>
            </a:r>
          </a:p>
          <a:p>
            <a:pPr indent="-228600" lvl="1" marL="914400" rtl="0">
              <a:spcBef>
                <a:spcPts val="0"/>
              </a:spcBef>
              <a:buChar char="○"/>
            </a:pPr>
            <a:r>
              <a:rPr lang="en"/>
              <a:t>Water resistance</a:t>
            </a:r>
          </a:p>
          <a:p>
            <a:pPr indent="-228600" lvl="1" marL="914400" rtl="0">
              <a:spcBef>
                <a:spcPts val="0"/>
              </a:spcBef>
              <a:buChar char="○"/>
            </a:pPr>
            <a:r>
              <a:rPr lang="en"/>
              <a:t>Humidity test</a:t>
            </a:r>
          </a:p>
        </p:txBody>
      </p:sp>
      <p:pic>
        <p:nvPicPr>
          <p:cNvPr id="168" name="Shape 168"/>
          <p:cNvPicPr preferRelativeResize="0"/>
          <p:nvPr/>
        </p:nvPicPr>
        <p:blipFill>
          <a:blip r:embed="rId3">
            <a:alphaModFix/>
          </a:blip>
          <a:stretch>
            <a:fillRect/>
          </a:stretch>
        </p:blipFill>
        <p:spPr>
          <a:xfrm>
            <a:off x="5370525" y="272425"/>
            <a:ext cx="3564700" cy="458592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a:hlinkClick/>
          </p:cNvPr>
          <p:cNvSpPr/>
          <p:nvPr/>
        </p:nvSpPr>
        <p:spPr>
          <a:xfrm>
            <a:off x="1673775" y="249475"/>
            <a:ext cx="5979574" cy="4484674"/>
          </a:xfrm>
          <a:prstGeom prst="rect">
            <a:avLst/>
          </a:prstGeom>
          <a:blipFill>
            <a:blip r:embed="rId3">
              <a:alphaModFix/>
            </a:blip>
            <a:stretch>
              <a:fillRect/>
            </a:stretch>
          </a:blipFill>
          <a:ln>
            <a:noFill/>
          </a:ln>
        </p:spPr>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Results</a:t>
            </a:r>
          </a:p>
        </p:txBody>
      </p:sp>
      <p:sp>
        <p:nvSpPr>
          <p:cNvPr id="179" name="Shape 179"/>
          <p:cNvSpPr txBox="1"/>
          <p:nvPr>
            <p:ph idx="1" type="body"/>
          </p:nvPr>
        </p:nvSpPr>
        <p:spPr>
          <a:xfrm>
            <a:off x="387900" y="1489824"/>
            <a:ext cx="8368200" cy="3078899"/>
          </a:xfrm>
          <a:prstGeom prst="rect">
            <a:avLst/>
          </a:prstGeom>
        </p:spPr>
        <p:txBody>
          <a:bodyPr anchorCtr="0" anchor="t" bIns="91425" lIns="91425" rIns="91425" tIns="91425">
            <a:noAutofit/>
          </a:bodyPr>
          <a:lstStyle/>
          <a:p>
            <a:pPr indent="-228600" lvl="0" marL="457200" rtl="0">
              <a:spcBef>
                <a:spcPts val="0"/>
              </a:spcBef>
              <a:buChar char="●"/>
            </a:pPr>
            <a:r>
              <a:rPr lang="en"/>
              <a:t>The SmartCane met all the “must” requirements</a:t>
            </a:r>
          </a:p>
          <a:p>
            <a:pPr indent="-228600" lvl="0" marL="457200" rtl="0">
              <a:spcBef>
                <a:spcPts val="0"/>
              </a:spcBef>
              <a:buChar char="●"/>
            </a:pPr>
            <a:r>
              <a:rPr lang="en"/>
              <a:t>In addition, the cane meets a number of the “may” requirements</a:t>
            </a:r>
          </a:p>
          <a:p>
            <a:pPr indent="-228600" lvl="0" marL="457200" rtl="0">
              <a:spcBef>
                <a:spcPts val="0"/>
              </a:spcBef>
              <a:buChar char="●"/>
            </a:pPr>
            <a:r>
              <a:rPr lang="en"/>
              <a:t>The sensors seem to interfere with each other in some cases</a:t>
            </a:r>
          </a:p>
          <a:p>
            <a:pPr indent="-228600" lvl="1" marL="914400" rtl="0">
              <a:spcBef>
                <a:spcPts val="0"/>
              </a:spcBef>
              <a:buChar char="○"/>
            </a:pPr>
            <a:r>
              <a:rPr lang="en"/>
              <a:t>This led to us removing one of the sensors in order to decrease the number of variables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Contributions</a:t>
            </a:r>
          </a:p>
        </p:txBody>
      </p:sp>
      <p:graphicFrame>
        <p:nvGraphicFramePr>
          <p:cNvPr id="185" name="Shape 185"/>
          <p:cNvGraphicFramePr/>
          <p:nvPr/>
        </p:nvGraphicFramePr>
        <p:xfrm>
          <a:off x="1691900" y="1064659"/>
          <a:ext cx="3000000" cy="3000000"/>
        </p:xfrm>
        <a:graphic>
          <a:graphicData uri="http://schemas.openxmlformats.org/drawingml/2006/table">
            <a:tbl>
              <a:tblPr>
                <a:noFill/>
                <a:tableStyleId>{AAE80C36-D28B-4EB1-815F-23EB280D781C}</a:tableStyleId>
              </a:tblPr>
              <a:tblGrid>
                <a:gridCol w="1949000"/>
                <a:gridCol w="965900"/>
                <a:gridCol w="895925"/>
                <a:gridCol w="982100"/>
                <a:gridCol w="967250"/>
              </a:tblGrid>
              <a:tr h="344525">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Dusan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Nate</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Shadman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Keon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4525">
                <a:tc>
                  <a:txBody>
                    <a:bodyPr>
                      <a:noAutofit/>
                    </a:bodyPr>
                    <a:lstStyle/>
                    <a:p>
                      <a:pPr>
                        <a:spcBef>
                          <a:spcPts val="0"/>
                        </a:spcBef>
                        <a:buNone/>
                      </a:pPr>
                      <a:r>
                        <a:rPr lang="en">
                          <a:solidFill>
                            <a:srgbClr val="FFFFFF"/>
                          </a:solidFill>
                        </a:rPr>
                        <a:t>Schematic Design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4525">
                <a:tc>
                  <a:txBody>
                    <a:bodyPr>
                      <a:noAutofit/>
                    </a:bodyPr>
                    <a:lstStyle/>
                    <a:p>
                      <a:pPr>
                        <a:spcBef>
                          <a:spcPts val="0"/>
                        </a:spcBef>
                        <a:buNone/>
                      </a:pPr>
                      <a:r>
                        <a:rPr lang="en">
                          <a:solidFill>
                            <a:srgbClr val="FFFFFF"/>
                          </a:solidFill>
                        </a:rPr>
                        <a:t>PCB Design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1200">
                <a:tc>
                  <a:txBody>
                    <a:bodyPr>
                      <a:noAutofit/>
                    </a:bodyPr>
                    <a:lstStyle/>
                    <a:p>
                      <a:pPr>
                        <a:spcBef>
                          <a:spcPts val="0"/>
                        </a:spcBef>
                        <a:buNone/>
                      </a:pPr>
                      <a:r>
                        <a:rPr lang="en">
                          <a:solidFill>
                            <a:srgbClr val="FFFFFF"/>
                          </a:solidFill>
                        </a:rPr>
                        <a:t>Homework Writeups</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4525">
                <a:tc>
                  <a:txBody>
                    <a:bodyPr>
                      <a:noAutofit/>
                    </a:bodyPr>
                    <a:lstStyle/>
                    <a:p>
                      <a:pPr>
                        <a:spcBef>
                          <a:spcPts val="0"/>
                        </a:spcBef>
                        <a:buNone/>
                      </a:pPr>
                      <a:r>
                        <a:rPr lang="en">
                          <a:solidFill>
                            <a:srgbClr val="FFFFFF"/>
                          </a:solidFill>
                        </a:rPr>
                        <a:t>Programming</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1200">
                <a:tc>
                  <a:txBody>
                    <a:bodyPr>
                      <a:noAutofit/>
                    </a:bodyPr>
                    <a:lstStyle/>
                    <a:p>
                      <a:pPr rtl="0">
                        <a:spcBef>
                          <a:spcPts val="0"/>
                        </a:spcBef>
                        <a:buNone/>
                      </a:pPr>
                      <a:r>
                        <a:rPr lang="en">
                          <a:solidFill>
                            <a:srgbClr val="FFFFFF"/>
                          </a:solidFill>
                        </a:rPr>
                        <a:t>Board Population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4525">
                <a:tc>
                  <a:txBody>
                    <a:bodyPr>
                      <a:noAutofit/>
                    </a:bodyPr>
                    <a:lstStyle/>
                    <a:p>
                      <a:pPr rtl="0">
                        <a:spcBef>
                          <a:spcPts val="0"/>
                        </a:spcBef>
                        <a:buNone/>
                      </a:pPr>
                      <a:r>
                        <a:rPr lang="en">
                          <a:solidFill>
                            <a:srgbClr val="FFFFFF"/>
                          </a:solidFill>
                        </a:rPr>
                        <a:t>Soldering</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1200">
                <a:tc>
                  <a:txBody>
                    <a:bodyPr>
                      <a:noAutofit/>
                    </a:bodyPr>
                    <a:lstStyle/>
                    <a:p>
                      <a:pPr rtl="0">
                        <a:spcBef>
                          <a:spcPts val="0"/>
                        </a:spcBef>
                        <a:buNone/>
                      </a:pPr>
                      <a:r>
                        <a:rPr lang="en">
                          <a:solidFill>
                            <a:srgbClr val="FFFFFF"/>
                          </a:solidFill>
                        </a:rPr>
                        <a:t>Debugging</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4525">
                <a:tc>
                  <a:txBody>
                    <a:bodyPr>
                      <a:noAutofit/>
                    </a:bodyPr>
                    <a:lstStyle/>
                    <a:p>
                      <a:pPr rtl="0">
                        <a:spcBef>
                          <a:spcPts val="0"/>
                        </a:spcBef>
                        <a:buNone/>
                      </a:pPr>
                      <a:r>
                        <a:rPr lang="en">
                          <a:solidFill>
                            <a:srgbClr val="FFFFFF"/>
                          </a:solidFill>
                        </a:rPr>
                        <a:t>HW fixes</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r h="344525">
                <a:tc>
                  <a:txBody>
                    <a:bodyPr>
                      <a:noAutofit/>
                    </a:bodyPr>
                    <a:lstStyle/>
                    <a:p>
                      <a:pPr rtl="0">
                        <a:spcBef>
                          <a:spcPts val="0"/>
                        </a:spcBef>
                        <a:buNone/>
                      </a:pPr>
                      <a:r>
                        <a:rPr lang="en">
                          <a:solidFill>
                            <a:srgbClr val="FFFFFF"/>
                          </a:solidFill>
                        </a:rPr>
                        <a:t>Presentation</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rPr lang="en">
                          <a:solidFill>
                            <a:srgbClr val="FFFFFF"/>
                          </a:solidFill>
                        </a:rPr>
                        <a:t>X</a:t>
                      </a: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c>
                  <a:txBody>
                    <a:bodyPr>
                      <a:noAutofit/>
                    </a:bodyPr>
                    <a:lstStyle/>
                    <a:p>
                      <a:pPr rtl="0">
                        <a:spcBef>
                          <a:spcPts val="0"/>
                        </a:spcBef>
                        <a:buNone/>
                      </a:pPr>
                      <a:r>
                        <a:t/>
                      </a:r>
                      <a:endParaRPr>
                        <a:solidFill>
                          <a:srgbClr val="FFFFFF"/>
                        </a:solidFill>
                      </a:endParaRPr>
                    </a:p>
                  </a:txBody>
                  <a:tcPr marT="91425" marB="91425" marR="91425" marL="91425">
                    <a:lnL cap="flat" cmpd="sng" w="19050">
                      <a:solidFill>
                        <a:srgbClr val="9E9E9E"/>
                      </a:solidFill>
                      <a:prstDash val="solid"/>
                      <a:round/>
                      <a:headEnd len="med" w="med" type="none"/>
                      <a:tailEnd len="med" w="med" type="none"/>
                    </a:lnL>
                    <a:lnR cap="flat" cmpd="sng" w="19050">
                      <a:solidFill>
                        <a:srgbClr val="9E9E9E"/>
                      </a:solidFill>
                      <a:prstDash val="solid"/>
                      <a:round/>
                      <a:headEnd len="med" w="med" type="none"/>
                      <a:tailEnd len="med" w="med" type="none"/>
                    </a:lnR>
                    <a:lnT cap="flat" cmpd="sng" w="19050">
                      <a:solidFill>
                        <a:srgbClr val="9E9E9E"/>
                      </a:solidFill>
                      <a:prstDash val="solid"/>
                      <a:round/>
                      <a:headEnd len="med" w="med" type="none"/>
                      <a:tailEnd len="med" w="med" type="none"/>
                    </a:lnT>
                    <a:lnB cap="flat" cmpd="sng" w="19050">
                      <a:solidFill>
                        <a:srgbClr val="9E9E9E"/>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Lessons Learned</a:t>
            </a:r>
          </a:p>
        </p:txBody>
      </p:sp>
      <p:sp>
        <p:nvSpPr>
          <p:cNvPr id="191" name="Shape 191"/>
          <p:cNvSpPr txBox="1"/>
          <p:nvPr>
            <p:ph idx="1" type="body"/>
          </p:nvPr>
        </p:nvSpPr>
        <p:spPr>
          <a:xfrm>
            <a:off x="387900" y="1515774"/>
            <a:ext cx="8368200" cy="3078899"/>
          </a:xfrm>
          <a:prstGeom prst="rect">
            <a:avLst/>
          </a:prstGeom>
        </p:spPr>
        <p:txBody>
          <a:bodyPr anchorCtr="0" anchor="t" bIns="91425" lIns="91425" rIns="91425" tIns="91425">
            <a:noAutofit/>
          </a:bodyPr>
          <a:lstStyle/>
          <a:p>
            <a:pPr indent="-228600" lvl="0" marL="457200" rtl="0">
              <a:spcBef>
                <a:spcPts val="0"/>
              </a:spcBef>
              <a:buChar char="●"/>
            </a:pPr>
            <a:r>
              <a:rPr lang="en"/>
              <a:t>Expect the unexpected</a:t>
            </a:r>
          </a:p>
          <a:p>
            <a:pPr indent="-228600" lvl="0" marL="457200" rtl="0">
              <a:spcBef>
                <a:spcPts val="0"/>
              </a:spcBef>
              <a:buChar char="●"/>
            </a:pPr>
            <a:r>
              <a:rPr lang="en"/>
              <a:t>If it's not broken, don't try to fix it</a:t>
            </a:r>
          </a:p>
          <a:p>
            <a:pPr indent="-228600" lvl="0" marL="457200" rtl="0">
              <a:spcBef>
                <a:spcPts val="0"/>
              </a:spcBef>
              <a:buChar char="●"/>
            </a:pPr>
            <a:r>
              <a:rPr lang="en"/>
              <a:t>Double check that the parts you ordered are the right size</a:t>
            </a:r>
          </a:p>
          <a:p>
            <a:pPr indent="-228600" lvl="0" marL="457200" rtl="0">
              <a:spcBef>
                <a:spcPts val="0"/>
              </a:spcBef>
              <a:buChar char="●"/>
            </a:pPr>
            <a:r>
              <a:rPr lang="en"/>
              <a:t>SMD soldering skill greatly improved</a:t>
            </a:r>
          </a:p>
          <a:p>
            <a:pPr indent="-228600" lvl="0" marL="457200" rtl="0">
              <a:spcBef>
                <a:spcPts val="0"/>
              </a:spcBef>
              <a:buChar char="●"/>
            </a:pPr>
            <a:r>
              <a:rPr lang="en"/>
              <a:t>Waterproofing is not as easy as covering everything in hot glue</a:t>
            </a:r>
          </a:p>
          <a:p>
            <a:pPr indent="-228600" lvl="0" marL="457200" rtl="0">
              <a:spcBef>
                <a:spcPts val="0"/>
              </a:spcBef>
              <a:buChar char="●"/>
            </a:pPr>
            <a:r>
              <a:rPr lang="en"/>
              <a:t>Always use Arduino if you can, don't try to get fancy</a:t>
            </a:r>
          </a:p>
          <a:p>
            <a:pPr indent="-228600" lvl="0" marL="457200" rtl="0">
              <a:spcBef>
                <a:spcPts val="0"/>
              </a:spcBef>
              <a:buChar char="●"/>
            </a:pPr>
            <a:r>
              <a:rPr lang="en"/>
              <a:t>Research parts heavily before buying them</a:t>
            </a: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lvl="0">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87900" y="176650"/>
            <a:ext cx="8368200" cy="498599"/>
          </a:xfrm>
          <a:prstGeom prst="rect">
            <a:avLst/>
          </a:prstGeom>
        </p:spPr>
        <p:txBody>
          <a:bodyPr anchorCtr="0" anchor="b" bIns="91425" lIns="91425" rIns="91425" tIns="91425">
            <a:noAutofit/>
          </a:bodyPr>
          <a:lstStyle/>
          <a:p>
            <a:pPr algn="ctr">
              <a:spcBef>
                <a:spcPts val="0"/>
              </a:spcBef>
              <a:buNone/>
            </a:pPr>
            <a:r>
              <a:rPr lang="en"/>
              <a:t>Outline</a:t>
            </a:r>
          </a:p>
        </p:txBody>
      </p:sp>
      <p:sp>
        <p:nvSpPr>
          <p:cNvPr id="71" name="Shape 71"/>
          <p:cNvSpPr txBox="1"/>
          <p:nvPr>
            <p:ph idx="1" type="body"/>
          </p:nvPr>
        </p:nvSpPr>
        <p:spPr>
          <a:xfrm>
            <a:off x="387900" y="675250"/>
            <a:ext cx="8368200" cy="3893399"/>
          </a:xfrm>
          <a:prstGeom prst="rect">
            <a:avLst/>
          </a:prstGeom>
        </p:spPr>
        <p:txBody>
          <a:bodyPr anchorCtr="0" anchor="t" bIns="91425" lIns="91425" rIns="91425" tIns="91425">
            <a:noAutofit/>
          </a:bodyPr>
          <a:lstStyle/>
          <a:p>
            <a:pPr indent="-228600" lvl="0" marL="457200" rtl="0">
              <a:spcBef>
                <a:spcPts val="0"/>
              </a:spcBef>
              <a:buSzPct val="100000"/>
            </a:pPr>
            <a:r>
              <a:rPr lang="en" sz="1400"/>
              <a:t>Need - Dusan</a:t>
            </a:r>
          </a:p>
          <a:p>
            <a:pPr indent="-228600" lvl="0" marL="457200" rtl="0">
              <a:spcBef>
                <a:spcPts val="0"/>
              </a:spcBef>
              <a:buSzPct val="100000"/>
            </a:pPr>
            <a:r>
              <a:rPr lang="en" sz="1400"/>
              <a:t>Motivation - Dusan</a:t>
            </a:r>
          </a:p>
          <a:p>
            <a:pPr indent="-228600" lvl="0" marL="457200" rtl="0">
              <a:spcBef>
                <a:spcPts val="0"/>
              </a:spcBef>
              <a:buSzPct val="100000"/>
            </a:pPr>
            <a:r>
              <a:rPr lang="en" sz="1400"/>
              <a:t>Objective - Nathan </a:t>
            </a:r>
          </a:p>
          <a:p>
            <a:pPr indent="-228600" lvl="0" marL="457200" rtl="0">
              <a:spcBef>
                <a:spcPts val="0"/>
              </a:spcBef>
              <a:buSzPct val="100000"/>
            </a:pPr>
            <a:r>
              <a:rPr lang="en" sz="1400"/>
              <a:t>Alternatives - Keon</a:t>
            </a:r>
          </a:p>
          <a:p>
            <a:pPr indent="-228600" lvl="0" marL="457200" rtl="0">
              <a:spcBef>
                <a:spcPts val="0"/>
              </a:spcBef>
              <a:buSzPct val="100000"/>
            </a:pPr>
            <a:r>
              <a:rPr lang="en" sz="1400"/>
              <a:t>Requirements - Dusan</a:t>
            </a:r>
          </a:p>
          <a:p>
            <a:pPr indent="-228600" lvl="0" marL="457200" rtl="0">
              <a:spcBef>
                <a:spcPts val="0"/>
              </a:spcBef>
              <a:buSzPct val="100000"/>
            </a:pPr>
            <a:r>
              <a:rPr lang="en" sz="1400"/>
              <a:t>Approach - Shadman</a:t>
            </a:r>
          </a:p>
          <a:p>
            <a:pPr indent="-228600" lvl="0" marL="457200" rtl="0">
              <a:spcBef>
                <a:spcPts val="0"/>
              </a:spcBef>
              <a:buSzPct val="100000"/>
            </a:pPr>
            <a:r>
              <a:rPr lang="en" sz="1400"/>
              <a:t>Software Design - Nathan</a:t>
            </a:r>
          </a:p>
          <a:p>
            <a:pPr indent="-228600" lvl="0" marL="457200" rtl="0">
              <a:spcBef>
                <a:spcPts val="0"/>
              </a:spcBef>
              <a:buSzPct val="100000"/>
            </a:pPr>
            <a:r>
              <a:rPr lang="en" sz="1400"/>
              <a:t>Hardware Design - Keon</a:t>
            </a:r>
          </a:p>
          <a:p>
            <a:pPr indent="-228600" lvl="0" marL="457200" rtl="0">
              <a:spcBef>
                <a:spcPts val="0"/>
              </a:spcBef>
              <a:buSzPct val="100000"/>
            </a:pPr>
            <a:r>
              <a:rPr lang="en" sz="1400"/>
              <a:t>Implementation Schematic &amp; Board - Shadman </a:t>
            </a:r>
          </a:p>
          <a:p>
            <a:pPr indent="-228600" lvl="0" marL="457200" rtl="0">
              <a:spcBef>
                <a:spcPts val="0"/>
              </a:spcBef>
              <a:buSzPct val="100000"/>
            </a:pPr>
            <a:r>
              <a:rPr lang="en" sz="1400"/>
              <a:t>Implementation Code - Shadman</a:t>
            </a:r>
          </a:p>
          <a:p>
            <a:pPr indent="-228600" lvl="0" marL="457200" rtl="0">
              <a:spcBef>
                <a:spcPts val="0"/>
              </a:spcBef>
              <a:buSzPct val="100000"/>
            </a:pPr>
            <a:r>
              <a:rPr lang="en" sz="1400"/>
              <a:t>Tools - Keon</a:t>
            </a:r>
          </a:p>
          <a:p>
            <a:pPr indent="-228600" lvl="0" marL="457200" rtl="0">
              <a:spcBef>
                <a:spcPts val="0"/>
              </a:spcBef>
              <a:buSzPct val="100000"/>
            </a:pPr>
            <a:r>
              <a:rPr lang="en" sz="1400"/>
              <a:t>Testing - Nathan</a:t>
            </a:r>
          </a:p>
          <a:p>
            <a:pPr indent="-228600" lvl="0" marL="457200" rtl="0">
              <a:spcBef>
                <a:spcPts val="0"/>
              </a:spcBef>
              <a:buSzPct val="100000"/>
            </a:pPr>
            <a:r>
              <a:rPr lang="en" sz="1400"/>
              <a:t>Results - Nathan</a:t>
            </a:r>
          </a:p>
          <a:p>
            <a:pPr indent="-228600" lvl="0" marL="457200" rtl="0">
              <a:spcBef>
                <a:spcPts val="0"/>
              </a:spcBef>
              <a:buSzPct val="100000"/>
            </a:pPr>
            <a:r>
              <a:rPr lang="en" sz="1400"/>
              <a:t>Contribution &amp; Lesson’s Learned - Dusan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Need	</a:t>
            </a:r>
          </a:p>
        </p:txBody>
      </p:sp>
      <p:sp>
        <p:nvSpPr>
          <p:cNvPr id="77" name="Shape 77"/>
          <p:cNvSpPr txBox="1"/>
          <p:nvPr>
            <p:ph idx="1" type="body"/>
          </p:nvPr>
        </p:nvSpPr>
        <p:spPr>
          <a:xfrm>
            <a:off x="387900" y="1413625"/>
            <a:ext cx="5819400" cy="3078899"/>
          </a:xfrm>
          <a:prstGeom prst="rect">
            <a:avLst/>
          </a:prstGeom>
        </p:spPr>
        <p:txBody>
          <a:bodyPr anchorCtr="0" anchor="t" bIns="91425" lIns="91425" rIns="91425" tIns="91425">
            <a:noAutofit/>
          </a:bodyPr>
          <a:lstStyle/>
          <a:p>
            <a:pPr rtl="0">
              <a:spcBef>
                <a:spcPts val="0"/>
              </a:spcBef>
              <a:buNone/>
            </a:pPr>
            <a:r>
              <a:rPr lang="en"/>
              <a:t>The need for a visual assistance cane arises whenever a person has trouble identifying obstacles while walking on a day to day basis. </a:t>
            </a:r>
          </a:p>
          <a:p>
            <a:pPr>
              <a:spcBef>
                <a:spcPts val="0"/>
              </a:spcBef>
              <a:buNone/>
            </a:pPr>
            <a:r>
              <a:rPr lang="en"/>
              <a:t>The reason can range from partial blindness to perpetual unawareness of one's surroundings</a:t>
            </a:r>
          </a:p>
        </p:txBody>
      </p:sp>
      <p:pic>
        <p:nvPicPr>
          <p:cNvPr id="78" name="Shape 78"/>
          <p:cNvPicPr preferRelativeResize="0"/>
          <p:nvPr/>
        </p:nvPicPr>
        <p:blipFill>
          <a:blip r:embed="rId3">
            <a:alphaModFix/>
          </a:blip>
          <a:stretch>
            <a:fillRect/>
          </a:stretch>
        </p:blipFill>
        <p:spPr>
          <a:xfrm>
            <a:off x="6407050" y="1517050"/>
            <a:ext cx="2349050" cy="297547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Motivation</a:t>
            </a:r>
          </a:p>
        </p:txBody>
      </p:sp>
      <p:sp>
        <p:nvSpPr>
          <p:cNvPr id="84" name="Shape 84"/>
          <p:cNvSpPr txBox="1"/>
          <p:nvPr>
            <p:ph idx="1" type="body"/>
          </p:nvPr>
        </p:nvSpPr>
        <p:spPr>
          <a:xfrm>
            <a:off x="387900" y="1489825"/>
            <a:ext cx="4340399" cy="3078899"/>
          </a:xfrm>
          <a:prstGeom prst="rect">
            <a:avLst/>
          </a:prstGeom>
        </p:spPr>
        <p:txBody>
          <a:bodyPr anchorCtr="0" anchor="t" bIns="91425" lIns="91425" rIns="91425" tIns="91425">
            <a:noAutofit/>
          </a:bodyPr>
          <a:lstStyle/>
          <a:p>
            <a:pPr rtl="0">
              <a:spcBef>
                <a:spcPts val="0"/>
              </a:spcBef>
              <a:buNone/>
            </a:pPr>
            <a:r>
              <a:rPr lang="en"/>
              <a:t>This invention has the potential to prevent injuries due to tripping or colliding with objects.</a:t>
            </a:r>
          </a:p>
          <a:p>
            <a:pPr>
              <a:spcBef>
                <a:spcPts val="0"/>
              </a:spcBef>
              <a:buNone/>
            </a:pPr>
            <a:r>
              <a:rPr lang="en"/>
              <a:t>This in turn can save money by avoiding potentially costly medical bills</a:t>
            </a:r>
          </a:p>
        </p:txBody>
      </p:sp>
      <p:pic>
        <p:nvPicPr>
          <p:cNvPr id="85" name="Shape 85"/>
          <p:cNvPicPr preferRelativeResize="0"/>
          <p:nvPr/>
        </p:nvPicPr>
        <p:blipFill>
          <a:blip r:embed="rId3">
            <a:alphaModFix/>
          </a:blip>
          <a:stretch>
            <a:fillRect/>
          </a:stretch>
        </p:blipFill>
        <p:spPr>
          <a:xfrm>
            <a:off x="4946100" y="1489812"/>
            <a:ext cx="3810000" cy="275272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Objective</a:t>
            </a:r>
          </a:p>
        </p:txBody>
      </p:sp>
      <p:sp>
        <p:nvSpPr>
          <p:cNvPr id="91" name="Shape 91"/>
          <p:cNvSpPr txBox="1"/>
          <p:nvPr>
            <p:ph idx="1" type="body"/>
          </p:nvPr>
        </p:nvSpPr>
        <p:spPr>
          <a:xfrm>
            <a:off x="387900" y="1489825"/>
            <a:ext cx="4599900" cy="3078899"/>
          </a:xfrm>
          <a:prstGeom prst="rect">
            <a:avLst/>
          </a:prstGeom>
        </p:spPr>
        <p:txBody>
          <a:bodyPr anchorCtr="0" anchor="t" bIns="91425" lIns="91425" rIns="91425" tIns="91425">
            <a:noAutofit/>
          </a:bodyPr>
          <a:lstStyle/>
          <a:p>
            <a:pPr>
              <a:spcBef>
                <a:spcPts val="0"/>
              </a:spcBef>
              <a:buNone/>
            </a:pPr>
            <a:r>
              <a:rPr lang="en"/>
              <a:t>The goal of this project was to design and build a working prototype as a proof of concept</a:t>
            </a:r>
          </a:p>
        </p:txBody>
      </p:sp>
      <p:pic>
        <p:nvPicPr>
          <p:cNvPr id="92" name="Shape 92"/>
          <p:cNvPicPr preferRelativeResize="0"/>
          <p:nvPr/>
        </p:nvPicPr>
        <p:blipFill>
          <a:blip r:embed="rId3">
            <a:alphaModFix/>
          </a:blip>
          <a:stretch>
            <a:fillRect/>
          </a:stretch>
        </p:blipFill>
        <p:spPr>
          <a:xfrm>
            <a:off x="5382475" y="402125"/>
            <a:ext cx="3420824" cy="4562848"/>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Alternatives</a:t>
            </a:r>
          </a:p>
        </p:txBody>
      </p:sp>
      <p:sp>
        <p:nvSpPr>
          <p:cNvPr id="98" name="Shape 98"/>
          <p:cNvSpPr txBox="1"/>
          <p:nvPr>
            <p:ph idx="1" type="body"/>
          </p:nvPr>
        </p:nvSpPr>
        <p:spPr>
          <a:xfrm>
            <a:off x="387900" y="1489825"/>
            <a:ext cx="5067000" cy="3078899"/>
          </a:xfrm>
          <a:prstGeom prst="rect">
            <a:avLst/>
          </a:prstGeom>
        </p:spPr>
        <p:txBody>
          <a:bodyPr anchorCtr="0" anchor="t" bIns="91425" lIns="91425" rIns="91425" tIns="91425">
            <a:noAutofit/>
          </a:bodyPr>
          <a:lstStyle/>
          <a:p>
            <a:pPr rtl="0">
              <a:spcBef>
                <a:spcPts val="0"/>
              </a:spcBef>
              <a:buNone/>
            </a:pPr>
            <a:r>
              <a:rPr lang="en"/>
              <a:t>Today, walking canes do not incorporate sensors for object detection nor do they provide feedback. The is a smart cane specifically for the blind however that incorporates similar technology.</a:t>
            </a:r>
          </a:p>
          <a:p>
            <a:pPr>
              <a:spcBef>
                <a:spcPts val="0"/>
              </a:spcBef>
              <a:buNone/>
            </a:pPr>
            <a:r>
              <a:rPr lang="en"/>
              <a:t>Other similar products include canes with GPS to help with directions.</a:t>
            </a:r>
          </a:p>
        </p:txBody>
      </p:sp>
      <p:pic>
        <p:nvPicPr>
          <p:cNvPr id="99" name="Shape 99"/>
          <p:cNvPicPr preferRelativeResize="0"/>
          <p:nvPr/>
        </p:nvPicPr>
        <p:blipFill>
          <a:blip r:embed="rId3">
            <a:alphaModFix/>
          </a:blip>
          <a:stretch>
            <a:fillRect/>
          </a:stretch>
        </p:blipFill>
        <p:spPr>
          <a:xfrm rot="-3580247">
            <a:off x="5319715" y="2035833"/>
            <a:ext cx="3978171" cy="118208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Requirements</a:t>
            </a:r>
          </a:p>
        </p:txBody>
      </p:sp>
      <p:sp>
        <p:nvSpPr>
          <p:cNvPr id="105" name="Shape 105"/>
          <p:cNvSpPr txBox="1"/>
          <p:nvPr>
            <p:ph idx="1" type="body"/>
          </p:nvPr>
        </p:nvSpPr>
        <p:spPr>
          <a:xfrm>
            <a:off x="387900" y="1791425"/>
            <a:ext cx="8368200" cy="3078899"/>
          </a:xfrm>
          <a:prstGeom prst="rect">
            <a:avLst/>
          </a:prstGeom>
        </p:spPr>
        <p:txBody>
          <a:bodyPr anchorCtr="0" anchor="t" bIns="91425" lIns="91425" rIns="91425" tIns="91425">
            <a:noAutofit/>
          </a:bodyPr>
          <a:lstStyle/>
          <a:p>
            <a:pPr>
              <a:spcBef>
                <a:spcPts val="0"/>
              </a:spcBef>
              <a:buNone/>
            </a:pPr>
            <a:r>
              <a:rPr lang="en"/>
              <a:t>Ideally a completed device would detect an object at 30cm in front of the operator or 10cm to the sides of the operator. The device would then provide haptic feedback in the form of vibration of the cane to alert the user of an obstacle </a:t>
            </a:r>
          </a:p>
        </p:txBody>
      </p:sp>
      <p:pic>
        <p:nvPicPr>
          <p:cNvPr id="106" name="Shape 106"/>
          <p:cNvPicPr preferRelativeResize="0"/>
          <p:nvPr/>
        </p:nvPicPr>
        <p:blipFill>
          <a:blip r:embed="rId3">
            <a:alphaModFix/>
          </a:blip>
          <a:stretch>
            <a:fillRect/>
          </a:stretch>
        </p:blipFill>
        <p:spPr>
          <a:xfrm>
            <a:off x="1485325" y="2785271"/>
            <a:ext cx="6173351" cy="1725075"/>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Approach</a:t>
            </a:r>
          </a:p>
        </p:txBody>
      </p:sp>
      <p:sp>
        <p:nvSpPr>
          <p:cNvPr id="112" name="Shape 112"/>
          <p:cNvSpPr txBox="1"/>
          <p:nvPr>
            <p:ph idx="1" type="body"/>
          </p:nvPr>
        </p:nvSpPr>
        <p:spPr>
          <a:xfrm>
            <a:off x="387900" y="1489824"/>
            <a:ext cx="8368200" cy="3078899"/>
          </a:xfrm>
          <a:prstGeom prst="rect">
            <a:avLst/>
          </a:prstGeom>
        </p:spPr>
        <p:txBody>
          <a:bodyPr anchorCtr="0" anchor="t" bIns="91425" lIns="91425" rIns="91425" tIns="91425">
            <a:noAutofit/>
          </a:bodyPr>
          <a:lstStyle/>
          <a:p>
            <a:pPr indent="-228600" lvl="0" marL="457200" rtl="0">
              <a:spcBef>
                <a:spcPts val="0"/>
              </a:spcBef>
              <a:buAutoNum type="arabicPeriod"/>
            </a:pPr>
            <a:r>
              <a:rPr lang="en"/>
              <a:t>Familiarized ourselves with microcontrollers and their programing</a:t>
            </a:r>
          </a:p>
          <a:p>
            <a:pPr indent="-228600" lvl="1" marL="914400" rtl="0">
              <a:spcBef>
                <a:spcPts val="0"/>
              </a:spcBef>
              <a:buAutoNum type="alphaLcPeriod"/>
            </a:pPr>
            <a:r>
              <a:rPr lang="en"/>
              <a:t>This includes how they interact with the ultrasonic sensors</a:t>
            </a:r>
          </a:p>
          <a:p>
            <a:pPr indent="-228600" lvl="0" marL="457200" rtl="0">
              <a:spcBef>
                <a:spcPts val="0"/>
              </a:spcBef>
              <a:buAutoNum type="arabicPeriod"/>
            </a:pPr>
            <a:r>
              <a:rPr lang="en"/>
              <a:t>Designed the circuit in Eagle</a:t>
            </a:r>
          </a:p>
          <a:p>
            <a:pPr indent="-228600" lvl="0" marL="457200" rtl="0">
              <a:spcBef>
                <a:spcPts val="0"/>
              </a:spcBef>
              <a:buAutoNum type="arabicPeriod"/>
            </a:pPr>
            <a:r>
              <a:rPr lang="en"/>
              <a:t>Designed a PCB in Eagle based on the circuit</a:t>
            </a:r>
          </a:p>
          <a:p>
            <a:pPr indent="-228600" lvl="0" marL="457200" rtl="0">
              <a:spcBef>
                <a:spcPts val="0"/>
              </a:spcBef>
              <a:buAutoNum type="arabicPeriod"/>
            </a:pPr>
            <a:r>
              <a:rPr lang="en"/>
              <a:t>Ordered the necessary parts</a:t>
            </a:r>
          </a:p>
          <a:p>
            <a:pPr indent="-228600" lvl="0" marL="457200" rtl="0">
              <a:spcBef>
                <a:spcPts val="0"/>
              </a:spcBef>
              <a:buAutoNum type="arabicPeriod"/>
            </a:pPr>
            <a:r>
              <a:rPr lang="en"/>
              <a:t>Populated board and soldered it in a reflow oven</a:t>
            </a:r>
          </a:p>
          <a:p>
            <a:pPr indent="-228600" lvl="0" marL="457200" rtl="0">
              <a:spcBef>
                <a:spcPts val="0"/>
              </a:spcBef>
              <a:buAutoNum type="arabicPeriod"/>
            </a:pPr>
            <a:r>
              <a:rPr lang="en"/>
              <a:t>Built prototype using PVC pipe</a:t>
            </a:r>
          </a:p>
        </p:txBody>
      </p:sp>
      <p:pic>
        <p:nvPicPr>
          <p:cNvPr id="113" name="Shape 113"/>
          <p:cNvPicPr preferRelativeResize="0"/>
          <p:nvPr/>
        </p:nvPicPr>
        <p:blipFill>
          <a:blip r:embed="rId3">
            <a:alphaModFix/>
          </a:blip>
          <a:stretch>
            <a:fillRect/>
          </a:stretch>
        </p:blipFill>
        <p:spPr>
          <a:xfrm>
            <a:off x="5897169" y="2513375"/>
            <a:ext cx="2858925" cy="21133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lang="en"/>
              <a:t>Software Design </a:t>
            </a:r>
          </a:p>
        </p:txBody>
      </p:sp>
      <p:sp>
        <p:nvSpPr>
          <p:cNvPr id="119" name="Shape 119"/>
          <p:cNvSpPr txBox="1"/>
          <p:nvPr>
            <p:ph idx="1" type="body"/>
          </p:nvPr>
        </p:nvSpPr>
        <p:spPr>
          <a:xfrm>
            <a:off x="387900" y="1489824"/>
            <a:ext cx="8368200" cy="3078899"/>
          </a:xfrm>
          <a:prstGeom prst="rect">
            <a:avLst/>
          </a:prstGeom>
        </p:spPr>
        <p:txBody>
          <a:bodyPr anchorCtr="0" anchor="t" bIns="91425" lIns="91425" rIns="91425" tIns="91425">
            <a:noAutofit/>
          </a:bodyPr>
          <a:lstStyle/>
          <a:p>
            <a:pPr>
              <a:spcBef>
                <a:spcPts val="0"/>
              </a:spcBef>
              <a:buNone/>
            </a:pPr>
            <a:r>
              <a:rPr lang="en"/>
              <a:t> </a:t>
            </a:r>
          </a:p>
        </p:txBody>
      </p:sp>
      <p:pic>
        <p:nvPicPr>
          <p:cNvPr id="120" name="Shape 120"/>
          <p:cNvPicPr preferRelativeResize="0"/>
          <p:nvPr/>
        </p:nvPicPr>
        <p:blipFill>
          <a:blip r:embed="rId3">
            <a:alphaModFix/>
          </a:blip>
          <a:stretch>
            <a:fillRect/>
          </a:stretch>
        </p:blipFill>
        <p:spPr>
          <a:xfrm>
            <a:off x="1686375" y="1325349"/>
            <a:ext cx="5771251" cy="353122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